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8018" name="幻灯片图像占位符 598017"/>
          <p:cNvSpPr>
            <a:spLocks noRot="1" noTextEdit="1"/>
          </p:cNvSpPr>
          <p:nvPr>
            <p:ph type="sldImg"/>
          </p:nvPr>
        </p:nvSpPr>
        <p:spPr/>
      </p:sp>
      <p:sp>
        <p:nvSpPr>
          <p:cNvPr id="598019" name="文本占位符 598018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wmf"/><Relationship Id="rId2" Type="http://schemas.openxmlformats.org/officeDocument/2006/relationships/control" Target="../activeX/activeX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6994" name="TextBox 3"/>
          <p:cNvSpPr txBox="1"/>
          <p:nvPr/>
        </p:nvSpPr>
        <p:spPr>
          <a:xfrm>
            <a:off x="1776413" y="2190750"/>
            <a:ext cx="6840537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8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分数的简单应用 例</a:t>
            </a:r>
            <a:r>
              <a:rPr lang="en-US" altLang="zh-CN" sz="4800">
                <a:effectLst>
                  <a:outerShdw blurRad="38100" dist="38100" dir="2700000">
                    <a:srgbClr val="FFFFFF"/>
                  </a:outerShdw>
                </a:effectLst>
                <a:latin typeface="Arial" panose="020B0604020202020204" pitchFamily="34" charset="0"/>
              </a:rPr>
              <a:t>2</a:t>
            </a:r>
            <a:endParaRPr lang="en-US" altLang="zh-CN" sz="480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3216275" y="836613"/>
            <a:ext cx="6408738" cy="93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p>
            <a:pPr>
              <a:lnSpc>
                <a:spcPct val="100000"/>
              </a:lnSpc>
            </a:pPr>
            <a:r>
              <a:rPr lang="zh-CN" altLang="en-US" sz="4400" b="0" dirty="0">
                <a:latin typeface="Arial" panose="020B0604020202020204" pitchFamily="34" charset="0"/>
              </a:rPr>
              <a:t>分数的初步认识</a:t>
            </a:r>
            <a:endParaRPr lang="en-US" altLang="zh-CN" sz="4400" b="0">
              <a:latin typeface="Arial" panose="020B0604020202020204" pitchFamily="34" charset="0"/>
            </a:endParaRPr>
          </a:p>
        </p:txBody>
      </p:sp>
      <p:pic>
        <p:nvPicPr>
          <p:cNvPr id="596996" name="Picture 5" descr="\\192.168.1.3\临时中转站1_以本人姓名建目录\开发中心-多媒体部\02美术部\晨会文件\04宁煌\人教数学教参\08.png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2351088" y="912813"/>
            <a:ext cx="784225" cy="78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96997" name="矩形 596996"/>
          <p:cNvSpPr/>
          <p:nvPr/>
        </p:nvSpPr>
        <p:spPr>
          <a:xfrm>
            <a:off x="9336088" y="4076700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</a:endParaRPr>
          </a:p>
        </p:txBody>
      </p:sp>
      <p:sp>
        <p:nvSpPr>
          <p:cNvPr id="596998" name="矩形 596997"/>
          <p:cNvSpPr/>
          <p:nvPr/>
        </p:nvSpPr>
        <p:spPr>
          <a:xfrm>
            <a:off x="8040688" y="5157788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17513"/>
            <a:ext cx="6346825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一、创设情境，激发兴趣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4121" name="Group 25"/>
          <p:cNvGrpSpPr/>
          <p:nvPr/>
        </p:nvGrpSpPr>
        <p:grpSpPr>
          <a:xfrm>
            <a:off x="2566988" y="2565400"/>
            <a:ext cx="5719762" cy="2087563"/>
            <a:chOff x="249" y="936"/>
            <a:chExt cx="3603" cy="1315"/>
          </a:xfrm>
        </p:grpSpPr>
        <p:sp>
          <p:nvSpPr>
            <p:cNvPr id="599044" name="AutoShape 27"/>
            <p:cNvSpPr/>
            <p:nvPr/>
          </p:nvSpPr>
          <p:spPr>
            <a:xfrm>
              <a:off x="1121" y="936"/>
              <a:ext cx="2731" cy="682"/>
            </a:xfrm>
            <a:prstGeom prst="wedgeRoundRectCallout">
              <a:avLst>
                <a:gd name="adj1" fmla="val -54171"/>
                <a:gd name="adj2" fmla="val 2895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同学们，课间休息时，你们</a:t>
              </a:r>
              <a:endParaRPr lang="en-US" altLang="zh-CN" sz="24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喜欢做什么活动呢？</a:t>
              </a:r>
              <a:endParaRPr lang="zh-CN" altLang="en-US" sz="24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99045" name="Picture 24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9" y="1117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123" name="Group 27"/>
          <p:cNvGrpSpPr/>
          <p:nvPr/>
        </p:nvGrpSpPr>
        <p:grpSpPr>
          <a:xfrm>
            <a:off x="2566988" y="2278063"/>
            <a:ext cx="6842125" cy="2374900"/>
            <a:chOff x="703" y="802"/>
            <a:chExt cx="4284" cy="1496"/>
          </a:xfrm>
        </p:grpSpPr>
        <p:sp>
          <p:nvSpPr>
            <p:cNvPr id="599047" name="AutoShape 27"/>
            <p:cNvSpPr/>
            <p:nvPr/>
          </p:nvSpPr>
          <p:spPr>
            <a:xfrm>
              <a:off x="1564" y="802"/>
              <a:ext cx="3423" cy="989"/>
            </a:xfrm>
            <a:prstGeom prst="wedgeRoundRectCallout">
              <a:avLst>
                <a:gd name="adj1" fmla="val -54356"/>
                <a:gd name="adj2" fmla="val -9977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同学们的课间活动真是丰富多彩呀！</a:t>
              </a:r>
              <a:endParaRPr lang="en-US" altLang="zh-CN" sz="24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其实这里面还藏着许多数学信息呢！</a:t>
              </a:r>
              <a:endParaRPr lang="en-US" altLang="zh-CN" sz="24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 dirty="0">
                  <a:solidFill>
                    <a:schemeClr val="tx1"/>
                  </a:solidFill>
                  <a:latin typeface="楷体_GB2312" pitchFamily="49" charset="-122"/>
                </a:rPr>
                <a:t>让我们一起来看一看吧！</a:t>
              </a:r>
              <a:endParaRPr lang="zh-CN" altLang="en-US" sz="24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599048" name="Picture 26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03" y="1164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二、尝试探究，解决问题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5550" y="4005263"/>
            <a:ext cx="76358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1.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阅读与理解：你知道了什么信息？问题是什么？</a:t>
            </a:r>
            <a:endParaRPr lang="en-US" altLang="zh-CN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95550" y="4594225"/>
            <a:ext cx="7634288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分析与解答：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（</a:t>
            </a:r>
            <a:r>
              <a:rPr lang="en-US" altLang="zh-CN" sz="2000" b="1">
                <a:solidFill>
                  <a:schemeClr val="tx1"/>
                </a:solidFill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）监控：你打算怎样做？自己试一试，并把想法表示出来。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（</a:t>
            </a:r>
            <a:r>
              <a:rPr lang="en-US" altLang="zh-CN" sz="2000" b="1">
                <a:solidFill>
                  <a:schemeClr val="tx1"/>
                </a:solidFill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）交流：汇报自己的方法。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95550" y="5851525"/>
            <a:ext cx="763428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3. 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回顾与反思。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600070" name="Text Box 12"/>
          <p:cNvSpPr txBox="1"/>
          <p:nvPr/>
        </p:nvSpPr>
        <p:spPr>
          <a:xfrm>
            <a:off x="2063750" y="1743075"/>
            <a:ext cx="8280400" cy="132715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ts val="1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  有</a:t>
            </a:r>
            <a:r>
              <a:rPr lang="en-US" altLang="zh-CN" sz="3000" b="1">
                <a:solidFill>
                  <a:schemeClr val="tx1"/>
                </a:solidFill>
              </a:rPr>
              <a:t>12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名学生在踢毽子，其中   是女生，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ts val="1000"/>
              </a:spcBef>
              <a:buNone/>
            </a:pP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  是男生。男女生各有多少人？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600071" name="组合 600070"/>
          <p:cNvGrpSpPr/>
          <p:nvPr/>
        </p:nvGrpSpPr>
        <p:grpSpPr>
          <a:xfrm>
            <a:off x="2063750" y="2276475"/>
            <a:ext cx="431800" cy="1017588"/>
            <a:chOff x="237" y="1426"/>
            <a:chExt cx="272" cy="641"/>
          </a:xfrm>
        </p:grpSpPr>
        <p:sp>
          <p:nvSpPr>
            <p:cNvPr id="600072" name="Text Box 19"/>
            <p:cNvSpPr txBox="1"/>
            <p:nvPr/>
          </p:nvSpPr>
          <p:spPr>
            <a:xfrm>
              <a:off x="237" y="1426"/>
              <a:ext cx="272" cy="406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0" b="1">
                  <a:solidFill>
                    <a:schemeClr val="tx1"/>
                  </a:solidFill>
                </a:rPr>
                <a:t>2</a:t>
              </a:r>
              <a:endParaRPr lang="en-US" altLang="zh-CN" sz="3000" b="1">
                <a:solidFill>
                  <a:schemeClr val="tx1"/>
                </a:solidFill>
              </a:endParaRPr>
            </a:p>
          </p:txBody>
        </p:sp>
        <p:sp>
          <p:nvSpPr>
            <p:cNvPr id="600073" name="Text Box 20"/>
            <p:cNvSpPr txBox="1"/>
            <p:nvPr/>
          </p:nvSpPr>
          <p:spPr>
            <a:xfrm>
              <a:off x="249" y="1661"/>
              <a:ext cx="217" cy="406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0" b="1">
                  <a:solidFill>
                    <a:schemeClr val="tx1"/>
                  </a:solidFill>
                </a:rPr>
                <a:t>3</a:t>
              </a:r>
              <a:endParaRPr lang="en-US" altLang="zh-CN" sz="3000" b="1">
                <a:solidFill>
                  <a:schemeClr val="tx1"/>
                </a:solidFill>
              </a:endParaRPr>
            </a:p>
          </p:txBody>
        </p:sp>
        <p:sp>
          <p:nvSpPr>
            <p:cNvPr id="600074" name="Line 21"/>
            <p:cNvSpPr/>
            <p:nvPr/>
          </p:nvSpPr>
          <p:spPr>
            <a:xfrm>
              <a:off x="264" y="1768"/>
              <a:ext cx="2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600075" name="组合 600074"/>
          <p:cNvGrpSpPr/>
          <p:nvPr/>
        </p:nvGrpSpPr>
        <p:grpSpPr>
          <a:xfrm>
            <a:off x="7535863" y="1557338"/>
            <a:ext cx="431800" cy="1017587"/>
            <a:chOff x="237" y="1426"/>
            <a:chExt cx="272" cy="641"/>
          </a:xfrm>
        </p:grpSpPr>
        <p:sp>
          <p:nvSpPr>
            <p:cNvPr id="600076" name="Text Box 19"/>
            <p:cNvSpPr txBox="1"/>
            <p:nvPr/>
          </p:nvSpPr>
          <p:spPr>
            <a:xfrm>
              <a:off x="237" y="1426"/>
              <a:ext cx="272" cy="406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0" b="1">
                  <a:solidFill>
                    <a:schemeClr val="tx1"/>
                  </a:solidFill>
                </a:rPr>
                <a:t>1</a:t>
              </a:r>
              <a:endParaRPr lang="en-US" altLang="zh-CN" sz="3000" b="1">
                <a:solidFill>
                  <a:schemeClr val="tx1"/>
                </a:solidFill>
              </a:endParaRPr>
            </a:p>
          </p:txBody>
        </p:sp>
        <p:sp>
          <p:nvSpPr>
            <p:cNvPr id="600077" name="Text Box 20"/>
            <p:cNvSpPr txBox="1"/>
            <p:nvPr/>
          </p:nvSpPr>
          <p:spPr>
            <a:xfrm>
              <a:off x="249" y="1661"/>
              <a:ext cx="217" cy="406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en-US" altLang="zh-CN" sz="3000" b="1">
                  <a:solidFill>
                    <a:schemeClr val="tx1"/>
                  </a:solidFill>
                </a:rPr>
                <a:t>3</a:t>
              </a:r>
              <a:endParaRPr lang="en-US" altLang="zh-CN" sz="3000" b="1">
                <a:solidFill>
                  <a:schemeClr val="tx1"/>
                </a:solidFill>
              </a:endParaRPr>
            </a:p>
          </p:txBody>
        </p:sp>
        <p:sp>
          <p:nvSpPr>
            <p:cNvPr id="600078" name="Line 21"/>
            <p:cNvSpPr/>
            <p:nvPr/>
          </p:nvSpPr>
          <p:spPr>
            <a:xfrm>
              <a:off x="264" y="1768"/>
              <a:ext cx="217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00079" name="矩形 600078"/>
          <p:cNvSpPr/>
          <p:nvPr/>
        </p:nvSpPr>
        <p:spPr>
          <a:xfrm>
            <a:off x="2495550" y="5013325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01091" name="图片 60109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6425" y="269875"/>
            <a:ext cx="8391525" cy="6324600"/>
          </a:xfrm>
          <a:prstGeom prst="rect">
            <a:avLst/>
          </a:prstGeom>
          <a:noFill/>
          <a:ln w="12700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27" name="" r:id="rId2" imgW="8424863" imgH="6337300"/>
        </mc:Choice>
        <mc:Fallback>
          <p:control name="" r:id="rId2" imgW="8424863" imgH="6337300">
            <p:pic>
              <p:nvPicPr>
                <p:cNvPr id="0" name="Host Control  601089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16100" y="260350"/>
                  <a:ext cx="8424863" cy="63373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二、尝试探究，解决问题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78300" y="3230563"/>
            <a:ext cx="18462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阅读与理解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5734050" y="3375025"/>
            <a:ext cx="576263" cy="287338"/>
          </a:xfrm>
          <a:prstGeom prst="rightArrow">
            <a:avLst>
              <a:gd name="adj1" fmla="val 50000"/>
              <a:gd name="adj2" fmla="val 37250"/>
            </a:avLst>
          </a:prstGeom>
          <a:solidFill>
            <a:srgbClr val="99CCFF"/>
          </a:solidFill>
          <a:ln w="127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56363" y="3057525"/>
            <a:ext cx="15113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了解信息、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明确问题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602118" name="下箭头 5"/>
          <p:cNvSpPr/>
          <p:nvPr/>
        </p:nvSpPr>
        <p:spPr>
          <a:xfrm flipH="1">
            <a:off x="4727575" y="3716338"/>
            <a:ext cx="287338" cy="431800"/>
          </a:xfrm>
          <a:prstGeom prst="downArrow">
            <a:avLst>
              <a:gd name="adj1" fmla="val 50000"/>
              <a:gd name="adj2" fmla="val 50182"/>
            </a:avLst>
          </a:prstGeom>
          <a:solidFill>
            <a:srgbClr val="FF99CC"/>
          </a:solidFill>
          <a:ln w="127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79888" y="4124325"/>
            <a:ext cx="172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分析与解答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7" name="右箭头 16"/>
          <p:cNvSpPr/>
          <p:nvPr/>
        </p:nvSpPr>
        <p:spPr>
          <a:xfrm>
            <a:off x="5734050" y="4238625"/>
            <a:ext cx="576263" cy="287338"/>
          </a:xfrm>
          <a:prstGeom prst="rightArrow">
            <a:avLst>
              <a:gd name="adj1" fmla="val 50000"/>
              <a:gd name="adj2" fmla="val 37250"/>
            </a:avLst>
          </a:prstGeom>
          <a:solidFill>
            <a:srgbClr val="99CCFF"/>
          </a:solidFill>
          <a:ln w="127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56363" y="4122738"/>
            <a:ext cx="15113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自主探索</a:t>
            </a:r>
            <a:endParaRPr lang="en-US" altLang="zh-CN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6363" y="4551363"/>
            <a:ext cx="15113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互动交流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6363" y="4983163"/>
            <a:ext cx="15113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集体研究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602124" name="下箭头 20"/>
          <p:cNvSpPr/>
          <p:nvPr/>
        </p:nvSpPr>
        <p:spPr>
          <a:xfrm flipH="1">
            <a:off x="4727575" y="5157788"/>
            <a:ext cx="287338" cy="431800"/>
          </a:xfrm>
          <a:prstGeom prst="downArrow">
            <a:avLst>
              <a:gd name="adj1" fmla="val 50000"/>
              <a:gd name="adj2" fmla="val 50182"/>
            </a:avLst>
          </a:prstGeom>
          <a:solidFill>
            <a:srgbClr val="FF99CC"/>
          </a:solidFill>
          <a:ln w="12700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79888" y="5780088"/>
            <a:ext cx="18891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回顾与反思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7188" name="Group 20"/>
          <p:cNvGrpSpPr/>
          <p:nvPr/>
        </p:nvGrpSpPr>
        <p:grpSpPr>
          <a:xfrm>
            <a:off x="2351088" y="1557338"/>
            <a:ext cx="5402262" cy="1279525"/>
            <a:chOff x="476" y="1298"/>
            <a:chExt cx="3403" cy="806"/>
          </a:xfrm>
        </p:grpSpPr>
        <p:pic>
          <p:nvPicPr>
            <p:cNvPr id="602127" name="Picture 19" descr="女天使副本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6" y="1298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02128" name="AutoShape 27"/>
            <p:cNvSpPr/>
            <p:nvPr/>
          </p:nvSpPr>
          <p:spPr>
            <a:xfrm flipH="1">
              <a:off x="1565" y="1480"/>
              <a:ext cx="2314" cy="578"/>
            </a:xfrm>
            <a:prstGeom prst="wedgeRoundRectCallout">
              <a:avLst>
                <a:gd name="adj1" fmla="val 60542"/>
                <a:gd name="adj2" fmla="val 1678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让我们一起来回顾一下解决这个问题的过程。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02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60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  <p:bldP spid="14" grpId="0"/>
      <p:bldP spid="602118" grpId="0" bldLvl="0" animBg="1"/>
      <p:bldP spid="15" grpId="0"/>
      <p:bldP spid="17" grpId="0" bldLvl="0" animBg="1"/>
      <p:bldP spid="18" grpId="0"/>
      <p:bldP spid="19" grpId="0"/>
      <p:bldP spid="20" grpId="0"/>
      <p:bldP spid="602124" grpId="0" bldLvl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03138" name="Group 17"/>
          <p:cNvGrpSpPr/>
          <p:nvPr/>
        </p:nvGrpSpPr>
        <p:grpSpPr>
          <a:xfrm>
            <a:off x="2287588" y="1473200"/>
            <a:ext cx="7985125" cy="1314450"/>
            <a:chOff x="481" y="863"/>
            <a:chExt cx="5030" cy="828"/>
          </a:xfrm>
        </p:grpSpPr>
        <p:sp>
          <p:nvSpPr>
            <p:cNvPr id="603139" name="TextBox 1"/>
            <p:cNvSpPr txBox="1"/>
            <p:nvPr/>
          </p:nvSpPr>
          <p:spPr>
            <a:xfrm>
              <a:off x="481" y="983"/>
              <a:ext cx="5030" cy="7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b="1">
                  <a:solidFill>
                    <a:schemeClr val="tx1"/>
                  </a:solidFill>
                </a:rPr>
                <a:t>1. </a:t>
              </a:r>
              <a:r>
                <a:rPr lang="zh-CN" altLang="en-US" b="1" dirty="0">
                  <a:solidFill>
                    <a:schemeClr val="tx1"/>
                  </a:solidFill>
                </a:rPr>
                <a:t>学校饲养组养了</a:t>
              </a:r>
              <a:r>
                <a:rPr lang="en-US" altLang="zh-CN" b="1">
                  <a:solidFill>
                    <a:schemeClr val="tx1"/>
                  </a:solidFill>
                </a:rPr>
                <a:t>15</a:t>
              </a:r>
              <a:r>
                <a:rPr lang="zh-CN" altLang="en-US" b="1" dirty="0">
                  <a:solidFill>
                    <a:schemeClr val="tx1"/>
                  </a:solidFill>
                </a:rPr>
                <a:t>只兔子。其中</a:t>
              </a:r>
              <a:r>
                <a:rPr lang="zh-CN" altLang="en-US" b="1" dirty="0">
                  <a:solidFill>
                    <a:schemeClr val="tx1"/>
                  </a:solidFill>
                  <a:latin typeface="楷体_GB2312" pitchFamily="49" charset="-122"/>
                </a:rPr>
                <a:t>  </a:t>
              </a:r>
              <a:r>
                <a:rPr lang="zh-CN" altLang="en-US" b="1" dirty="0">
                  <a:solidFill>
                    <a:schemeClr val="tx1"/>
                  </a:solidFill>
                </a:rPr>
                <a:t>是黑兔，</a:t>
              </a:r>
              <a:endParaRPr lang="zh-CN" altLang="en-US" b="1" dirty="0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tx1"/>
                  </a:solidFill>
                </a:rPr>
                <a:t>    黑兔有多少只？</a:t>
              </a:r>
              <a:endParaRPr lang="en-US" altLang="zh-CN" b="1">
                <a:solidFill>
                  <a:schemeClr val="tx1"/>
                </a:solidFill>
              </a:endParaRPr>
            </a:p>
          </p:txBody>
        </p:sp>
        <p:grpSp>
          <p:nvGrpSpPr>
            <p:cNvPr id="603140" name="Group 16"/>
            <p:cNvGrpSpPr/>
            <p:nvPr/>
          </p:nvGrpSpPr>
          <p:grpSpPr>
            <a:xfrm>
              <a:off x="3943" y="863"/>
              <a:ext cx="252" cy="659"/>
              <a:chOff x="3943" y="863"/>
              <a:chExt cx="252" cy="659"/>
            </a:xfrm>
          </p:grpSpPr>
          <p:sp>
            <p:nvSpPr>
              <p:cNvPr id="603141" name="Text Box 19"/>
              <p:cNvSpPr txBox="1"/>
              <p:nvPr/>
            </p:nvSpPr>
            <p:spPr>
              <a:xfrm>
                <a:off x="3943" y="863"/>
                <a:ext cx="227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b="1">
                    <a:solidFill>
                      <a:schemeClr val="tx1"/>
                    </a:solidFill>
                  </a:rPr>
                  <a:t>1</a:t>
                </a:r>
                <a:endParaRPr lang="en-US" altLang="zh-CN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603142" name="Text Box 20"/>
              <p:cNvSpPr txBox="1"/>
              <p:nvPr/>
            </p:nvSpPr>
            <p:spPr>
              <a:xfrm>
                <a:off x="3943" y="1139"/>
                <a:ext cx="252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b="1">
                    <a:solidFill>
                      <a:schemeClr val="tx1"/>
                    </a:solidFill>
                  </a:rPr>
                  <a:t>3</a:t>
                </a:r>
                <a:endParaRPr lang="en-US" altLang="zh-CN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603143" name="Line 21"/>
              <p:cNvSpPr/>
              <p:nvPr/>
            </p:nvSpPr>
            <p:spPr>
              <a:xfrm>
                <a:off x="3968" y="1221"/>
                <a:ext cx="198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三、巩固练习，提升能力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5219700" y="1731963"/>
            <a:ext cx="792163" cy="5048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87713" y="4410075"/>
            <a:ext cx="3168650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15</a:t>
            </a:r>
            <a:r>
              <a:rPr lang="en-US" altLang="zh-CN" sz="2400" b="1">
                <a:solidFill>
                  <a:schemeClr val="tx1"/>
                </a:solidFill>
                <a:latin typeface="楷体_GB2312" pitchFamily="49" charset="-122"/>
              </a:rPr>
              <a:t>÷</a:t>
            </a:r>
            <a:r>
              <a:rPr lang="en-US" altLang="zh-CN" sz="2400" b="1">
                <a:solidFill>
                  <a:schemeClr val="tx1"/>
                </a:solidFill>
              </a:rPr>
              <a:t>3</a:t>
            </a:r>
            <a:r>
              <a:rPr lang="zh-CN" altLang="zh-CN" sz="2400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r>
              <a:rPr lang="en-US" altLang="zh-CN" sz="2400" b="1">
                <a:solidFill>
                  <a:schemeClr val="tx1"/>
                </a:solidFill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  <a:latin typeface="楷体_GB2312" pitchFamily="49" charset="-122"/>
              </a:rPr>
              <a:t>（只）</a:t>
            </a:r>
            <a:endParaRPr lang="zh-CN" altLang="en-US" sz="24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3" name="圆角矩形 58"/>
          <p:cNvSpPr/>
          <p:nvPr/>
        </p:nvSpPr>
        <p:spPr>
          <a:xfrm>
            <a:off x="7780338" y="1590675"/>
            <a:ext cx="387350" cy="865188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8207" name="Rectangle 15"/>
          <p:cNvSpPr/>
          <p:nvPr/>
        </p:nvSpPr>
        <p:spPr>
          <a:xfrm>
            <a:off x="2662238" y="2924175"/>
            <a:ext cx="4949825" cy="97726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想：把</a:t>
            </a:r>
            <a:r>
              <a:rPr lang="en-US" altLang="zh-CN" sz="2400" b="1">
                <a:solidFill>
                  <a:srgbClr val="FF0000"/>
                </a:solidFill>
              </a:rPr>
              <a:t>15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平均分成</a:t>
            </a:r>
            <a:r>
              <a:rPr lang="en-US" altLang="zh-CN" sz="2400" b="1">
                <a:solidFill>
                  <a:srgbClr val="FF0000"/>
                </a:solidFill>
              </a:rPr>
              <a:t>3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份，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    取其中的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份。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4" name="TextBox 61"/>
          <p:cNvSpPr txBox="1"/>
          <p:nvPr/>
        </p:nvSpPr>
        <p:spPr>
          <a:xfrm>
            <a:off x="3287713" y="5059363"/>
            <a:ext cx="3168650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答：黑兔有</a:t>
            </a:r>
            <a:r>
              <a:rPr lang="en-US" altLang="zh-CN" sz="2400" b="1">
                <a:solidFill>
                  <a:schemeClr val="tx1"/>
                </a:solidFill>
              </a:rPr>
              <a:t>5</a:t>
            </a:r>
            <a:r>
              <a:rPr lang="zh-CN" altLang="en-US" sz="2400" b="1" dirty="0">
                <a:solidFill>
                  <a:schemeClr val="tx1"/>
                </a:solidFill>
              </a:rPr>
              <a:t>只。</a:t>
            </a:r>
            <a:endParaRPr lang="zh-CN" altLang="en-US" sz="24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603150" name="Picture 17" descr="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03925" y="3008313"/>
            <a:ext cx="3854450" cy="2606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bldLvl="0" animBg="1"/>
      <p:bldP spid="62" grpId="0"/>
      <p:bldP spid="3" grpId="0" bldLvl="0" animBg="1"/>
      <p:bldP spid="8207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三、巩固练习，提升能力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86125" y="4149725"/>
            <a:ext cx="3167063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45</a:t>
            </a:r>
            <a:r>
              <a:rPr lang="en-US" altLang="zh-CN" sz="2400" b="1">
                <a:solidFill>
                  <a:schemeClr val="tx1"/>
                </a:solidFill>
                <a:latin typeface="楷体_GB2312" pitchFamily="49" charset="-122"/>
              </a:rPr>
              <a:t>÷</a:t>
            </a:r>
            <a:r>
              <a:rPr lang="en-US" altLang="zh-CN" sz="2400" b="1">
                <a:solidFill>
                  <a:schemeClr val="tx1"/>
                </a:solidFill>
              </a:rPr>
              <a:t>5</a:t>
            </a:r>
            <a:r>
              <a:rPr lang="zh-CN" altLang="zh-CN" sz="2400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r>
              <a:rPr lang="en-US" altLang="zh-CN" sz="2400" b="1">
                <a:solidFill>
                  <a:schemeClr val="tx1"/>
                </a:solidFill>
              </a:rPr>
              <a:t>9</a:t>
            </a:r>
            <a:r>
              <a:rPr lang="zh-CN" altLang="en-US" sz="2400" b="1" dirty="0">
                <a:solidFill>
                  <a:schemeClr val="tx1"/>
                </a:solidFill>
                <a:latin typeface="楷体_GB2312" pitchFamily="49" charset="-122"/>
              </a:rPr>
              <a:t>（本）</a:t>
            </a:r>
            <a:endParaRPr lang="en-US" altLang="zh-CN" sz="2400" b="1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tx1"/>
                </a:solidFill>
              </a:rPr>
              <a:t>9</a:t>
            </a:r>
            <a:r>
              <a:rPr lang="en-US" altLang="en-US" sz="2400" b="1">
                <a:sym typeface="Wingdings 2" panose="05020102010507070707" pitchFamily="18" charset="2"/>
              </a:rPr>
              <a:t>×</a:t>
            </a:r>
            <a:r>
              <a:rPr lang="en-US" altLang="zh-CN" sz="2400" b="1">
                <a:solidFill>
                  <a:schemeClr val="tx1"/>
                </a:solidFill>
                <a:sym typeface="Wingdings 2" panose="05020102010507070707" pitchFamily="18" charset="2"/>
              </a:rPr>
              <a:t>2</a:t>
            </a:r>
            <a:r>
              <a:rPr lang="zh-CN" altLang="zh-CN" sz="2400" b="1" dirty="0">
                <a:solidFill>
                  <a:schemeClr val="tx1"/>
                </a:solidFill>
                <a:latin typeface="楷体_GB2312" pitchFamily="49" charset="-122"/>
              </a:rPr>
              <a:t>＝</a:t>
            </a:r>
            <a:r>
              <a:rPr lang="en-US" altLang="zh-CN" sz="2400" b="1">
                <a:solidFill>
                  <a:schemeClr val="tx1"/>
                </a:solidFill>
                <a:sym typeface="Wingdings 2" panose="05020102010507070707" pitchFamily="18" charset="2"/>
              </a:rPr>
              <a:t>18</a:t>
            </a:r>
            <a:r>
              <a:rPr lang="zh-CN" altLang="en-US" sz="2400" b="1" dirty="0">
                <a:solidFill>
                  <a:schemeClr val="tx1"/>
                </a:solidFill>
                <a:latin typeface="楷体_GB2312" pitchFamily="49" charset="-122"/>
                <a:sym typeface="Wingdings 2" panose="05020102010507070707" pitchFamily="18" charset="2"/>
              </a:rPr>
              <a:t>（本）</a:t>
            </a:r>
            <a:endParaRPr lang="zh-CN" altLang="en-US" sz="2400" b="1" dirty="0">
              <a:solidFill>
                <a:schemeClr val="tx1"/>
              </a:solidFill>
              <a:latin typeface="楷体_GB2312" pitchFamily="49" charset="-122"/>
              <a:sym typeface="Wingdings 2" panose="05020102010507070707" pitchFamily="18" charset="2"/>
            </a:endParaRPr>
          </a:p>
        </p:txBody>
      </p:sp>
      <p:sp>
        <p:nvSpPr>
          <p:cNvPr id="59" name="圆角矩形 58"/>
          <p:cNvSpPr/>
          <p:nvPr/>
        </p:nvSpPr>
        <p:spPr>
          <a:xfrm>
            <a:off x="4157663" y="1733550"/>
            <a:ext cx="792162" cy="5048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2" name="圆角矩形 58"/>
          <p:cNvSpPr/>
          <p:nvPr/>
        </p:nvSpPr>
        <p:spPr>
          <a:xfrm>
            <a:off x="6683375" y="1560513"/>
            <a:ext cx="412750" cy="8636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9234" name="Rectangle 18"/>
          <p:cNvSpPr/>
          <p:nvPr/>
        </p:nvSpPr>
        <p:spPr>
          <a:xfrm>
            <a:off x="2660650" y="2925763"/>
            <a:ext cx="5184775" cy="97726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想：把</a:t>
            </a:r>
            <a:r>
              <a:rPr lang="en-US" altLang="zh-CN" sz="2400" b="1">
                <a:solidFill>
                  <a:srgbClr val="FF0000"/>
                </a:solidFill>
              </a:rPr>
              <a:t>45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平均分成</a:t>
            </a:r>
            <a:r>
              <a:rPr lang="en-US" altLang="zh-CN" sz="2400" b="1">
                <a:solidFill>
                  <a:srgbClr val="FF0000"/>
                </a:solidFill>
              </a:rPr>
              <a:t>5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份，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    取其中的</a:t>
            </a:r>
            <a:r>
              <a:rPr lang="en-US" altLang="zh-CN" sz="2400" b="1">
                <a:solidFill>
                  <a:srgbClr val="FF0000"/>
                </a:solidFill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</a:rPr>
              <a:t>份。</a:t>
            </a:r>
            <a:endParaRPr lang="zh-CN" altLang="en-US" sz="2400" b="1" dirty="0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3" name="TextBox 61"/>
          <p:cNvSpPr txBox="1"/>
          <p:nvPr/>
        </p:nvSpPr>
        <p:spPr>
          <a:xfrm>
            <a:off x="3286125" y="5397500"/>
            <a:ext cx="3889375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tx1"/>
                </a:solidFill>
              </a:rPr>
              <a:t>答：故事书有</a:t>
            </a:r>
            <a:r>
              <a:rPr lang="en-US" altLang="zh-CN" sz="2400" b="1">
                <a:solidFill>
                  <a:schemeClr val="tx1"/>
                </a:solidFill>
              </a:rPr>
              <a:t>18</a:t>
            </a:r>
            <a:r>
              <a:rPr lang="zh-CN" altLang="en-US" sz="2400" b="1" dirty="0">
                <a:solidFill>
                  <a:schemeClr val="tx1"/>
                </a:solidFill>
              </a:rPr>
              <a:t>本。</a:t>
            </a:r>
            <a:endParaRPr lang="zh-CN" altLang="en-US" sz="24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604168" name="Group 22"/>
          <p:cNvGrpSpPr/>
          <p:nvPr/>
        </p:nvGrpSpPr>
        <p:grpSpPr>
          <a:xfrm>
            <a:off x="2279650" y="1452563"/>
            <a:ext cx="8277225" cy="1333500"/>
            <a:chOff x="476" y="915"/>
            <a:chExt cx="5214" cy="840"/>
          </a:xfrm>
        </p:grpSpPr>
        <p:sp>
          <p:nvSpPr>
            <p:cNvPr id="604169" name="TextBox 6"/>
            <p:cNvSpPr txBox="1"/>
            <p:nvPr/>
          </p:nvSpPr>
          <p:spPr>
            <a:xfrm>
              <a:off x="476" y="1047"/>
              <a:ext cx="5214" cy="7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b="1">
                  <a:solidFill>
                    <a:schemeClr val="tx1"/>
                  </a:solidFill>
                </a:rPr>
                <a:t>2. </a:t>
              </a:r>
              <a:r>
                <a:rPr lang="zh-CN" altLang="en-US" b="1" dirty="0">
                  <a:solidFill>
                    <a:schemeClr val="tx1"/>
                  </a:solidFill>
                </a:rPr>
                <a:t>图书角有</a:t>
              </a:r>
              <a:r>
                <a:rPr lang="en-US" altLang="zh-CN" b="1">
                  <a:solidFill>
                    <a:schemeClr val="tx1"/>
                  </a:solidFill>
                </a:rPr>
                <a:t>45</a:t>
              </a:r>
              <a:r>
                <a:rPr lang="zh-CN" altLang="en-US" b="1" dirty="0">
                  <a:solidFill>
                    <a:schemeClr val="tx1"/>
                  </a:solidFill>
                </a:rPr>
                <a:t>本图书。其中</a:t>
              </a:r>
              <a:r>
                <a:rPr lang="zh-CN" altLang="en-US" b="1" dirty="0">
                  <a:solidFill>
                    <a:schemeClr val="tx1"/>
                  </a:solidFill>
                  <a:latin typeface="楷体_GB2312" pitchFamily="49" charset="-122"/>
                </a:rPr>
                <a:t>  </a:t>
              </a:r>
              <a:r>
                <a:rPr lang="zh-CN" altLang="en-US" b="1" dirty="0">
                  <a:solidFill>
                    <a:schemeClr val="tx1"/>
                  </a:solidFill>
                </a:rPr>
                <a:t>是故事书，故事书</a:t>
              </a:r>
              <a:endParaRPr lang="zh-CN" altLang="en-US" b="1" dirty="0">
                <a:solidFill>
                  <a:schemeClr val="tx1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b="1" dirty="0">
                  <a:solidFill>
                    <a:schemeClr val="tx1"/>
                  </a:solidFill>
                </a:rPr>
                <a:t>    有多少本？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grpSp>
          <p:nvGrpSpPr>
            <p:cNvPr id="604170" name="Group 18"/>
            <p:cNvGrpSpPr/>
            <p:nvPr/>
          </p:nvGrpSpPr>
          <p:grpSpPr>
            <a:xfrm>
              <a:off x="3255" y="915"/>
              <a:ext cx="252" cy="659"/>
              <a:chOff x="3943" y="863"/>
              <a:chExt cx="252" cy="659"/>
            </a:xfrm>
          </p:grpSpPr>
          <p:sp>
            <p:nvSpPr>
              <p:cNvPr id="604171" name="Text Box 19"/>
              <p:cNvSpPr txBox="1"/>
              <p:nvPr/>
            </p:nvSpPr>
            <p:spPr>
              <a:xfrm>
                <a:off x="3943" y="863"/>
                <a:ext cx="227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b="1">
                    <a:solidFill>
                      <a:schemeClr val="tx1"/>
                    </a:solidFill>
                  </a:rPr>
                  <a:t>2</a:t>
                </a:r>
                <a:endParaRPr lang="en-US" altLang="zh-CN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604172" name="Text Box 20"/>
              <p:cNvSpPr txBox="1"/>
              <p:nvPr/>
            </p:nvSpPr>
            <p:spPr>
              <a:xfrm>
                <a:off x="3943" y="1139"/>
                <a:ext cx="252" cy="38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800" b="0">
                    <a:solidFill>
                      <a:srgbClr val="1C1C1C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400">
                    <a:solidFill>
                      <a:srgbClr val="1C1C1C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1C1C1C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lnSpc>
                    <a:spcPct val="120000"/>
                  </a:lnSpc>
                  <a:spcBef>
                    <a:spcPct val="50000"/>
                  </a:spcBef>
                  <a:buNone/>
                </a:pPr>
                <a:r>
                  <a:rPr lang="en-US" altLang="zh-CN" b="1">
                    <a:solidFill>
                      <a:schemeClr val="tx1"/>
                    </a:solidFill>
                  </a:rPr>
                  <a:t>5</a:t>
                </a:r>
                <a:endParaRPr lang="en-US" altLang="zh-CN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604173" name="Line 21"/>
              <p:cNvSpPr/>
              <p:nvPr/>
            </p:nvSpPr>
            <p:spPr>
              <a:xfrm>
                <a:off x="3968" y="1221"/>
                <a:ext cx="198" cy="0"/>
              </a:xfrm>
              <a:prstGeom prst="line">
                <a:avLst/>
              </a:prstGeom>
              <a:ln w="2540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</p:grpSp>
      <p:pic>
        <p:nvPicPr>
          <p:cNvPr id="604174" name="图片 604173" descr="未标题-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7363" y="2628900"/>
            <a:ext cx="2635250" cy="335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34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charRg st="13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34">
                                            <p:txEl>
                                              <p:charRg st="13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59" grpId="0" bldLvl="0" animBg="1"/>
      <p:bldP spid="2" grpId="0" bldLvl="0" animBg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00" y="417513"/>
            <a:ext cx="71389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四、布置作业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189163" y="2516188"/>
            <a:ext cx="8410575" cy="681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作业：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103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页练习二十二，第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8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题、第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9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598</Words>
  <Application>WPS 演示</Application>
  <PresentationFormat>宽屏</PresentationFormat>
  <Paragraphs>96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9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Wingdings 2</vt:lpstr>
      <vt:lpstr>新宋体</vt:lpstr>
      <vt:lpstr>Office 主题</vt:lpstr>
      <vt:lpstr>PowerPoint 演示文稿</vt:lpstr>
      <vt:lpstr>一、创设情境，激发兴趣</vt:lpstr>
      <vt:lpstr>二、尝试探究，解决问题</vt:lpstr>
      <vt:lpstr>PowerPoint 演示文稿</vt:lpstr>
      <vt:lpstr>二、尝试探究，解决问题</vt:lpstr>
      <vt:lpstr>三、巩固练习，提升能力</vt:lpstr>
      <vt:lpstr>三、巩固练习，提升能力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2018-09-07T07:32:00Z</dcterms:created>
  <dcterms:modified xsi:type="dcterms:W3CDTF">2018-09-07T07:32:37Z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